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7"/>
  </p:notes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10/18/2015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258532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NAMD</a:t>
            </a: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18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18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1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ot (just) </a:t>
            </a:r>
            <a:r>
              <a:rPr lang="en-US" i="1" dirty="0"/>
              <a:t>A</a:t>
            </a:r>
            <a:r>
              <a:rPr lang="en-US" dirty="0"/>
              <a:t>nother </a:t>
            </a:r>
            <a:r>
              <a:rPr lang="en-US" i="1" dirty="0"/>
              <a:t>M</a:t>
            </a:r>
            <a:r>
              <a:rPr lang="en-US" dirty="0"/>
              <a:t>olecular </a:t>
            </a:r>
            <a:r>
              <a:rPr lang="en-US" i="1" dirty="0" smtClean="0"/>
              <a:t>D</a:t>
            </a:r>
            <a:r>
              <a:rPr lang="en-US" dirty="0" smtClean="0"/>
              <a:t>ynamics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695770"/>
            <a:ext cx="49441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3"/>
                </a:solidFill>
              </a:rPr>
              <a:t>http://</a:t>
            </a:r>
            <a:r>
              <a:rPr lang="en-US" sz="2000" b="1" dirty="0" smtClean="0">
                <a:ln/>
                <a:solidFill>
                  <a:schemeClr val="accent3"/>
                </a:solidFill>
              </a:rPr>
              <a:t>www.ks.uiuc.edu/Research/namd</a:t>
            </a:r>
            <a:endParaRPr lang="en-US" sz="20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26" name="Picture 2" descr="http://www.ks.uiuc.edu/images/ofmonth/2013-02a/cover3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17" y="817533"/>
            <a:ext cx="3766683" cy="3754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Box 5"/>
          <p:cNvSpPr txBox="1"/>
          <p:nvPr/>
        </p:nvSpPr>
        <p:spPr>
          <a:xfrm>
            <a:off x="228600" y="1143000"/>
            <a:ext cx="4588757" cy="524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Free to use and easy to install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dirty="0" smtClean="0"/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Accepts various popular force fields 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dirty="0" smtClean="0"/>
              <a:t>AMBER, CHARMM, X-PLOR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endParaRPr lang="en-US" dirty="0"/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Highly efficient when running in parallel</a:t>
            </a:r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8925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Multiple environments available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different thermodynamic ensembles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external fields defined by user</a:t>
            </a:r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8925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Complex dynamic schemes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restraints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replicas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free energy calculations</a:t>
            </a:r>
            <a:endParaRPr lang="en-US" dirty="0"/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dirty="0" smtClean="0"/>
              <a:t>Walkthrough: Input configuration file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81" b="11930"/>
          <a:stretch/>
        </p:blipFill>
        <p:spPr>
          <a:xfrm>
            <a:off x="152400" y="685800"/>
            <a:ext cx="4137259" cy="57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variables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7172325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550" y="2743200"/>
            <a:ext cx="76238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You can define as many variables as you want </a:t>
            </a:r>
            <a:r>
              <a:rPr lang="en-US" dirty="0" smtClean="0"/>
              <a:t>with the </a:t>
            </a:r>
            <a:r>
              <a:rPr lang="en-US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set</a:t>
            </a:r>
            <a:r>
              <a:rPr lang="en-US" dirty="0" smtClean="0"/>
              <a:t> command.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Prepend “$” when calling them.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>
                <a:latin typeface="Miriam Fixed" panose="020B0509050101010101" pitchFamily="49" charset="-79"/>
                <a:ea typeface="Arial Unicode MS" panose="020B0604020202020204" pitchFamily="34" charset="-128"/>
                <a:cs typeface="Miriam Fixed" panose="020B0509050101010101" pitchFamily="49" charset="-79"/>
              </a:rPr>
              <a:t>$temperature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>
                <a:latin typeface="Miriam Fixed" panose="020B0509050101010101" pitchFamily="49" charset="-79"/>
                <a:ea typeface="Arial Unicode MS" panose="020B0604020202020204" pitchFamily="34" charset="-128"/>
                <a:cs typeface="Miriam Fixed" panose="020B0509050101010101" pitchFamily="49" charset="-79"/>
              </a:rPr>
              <a:t>$pressure</a:t>
            </a:r>
            <a:endParaRPr lang="en-US" dirty="0" smtClean="0">
              <a:latin typeface="Miriam Fixed" panose="020B0509050101010101" pitchFamily="49" charset="-79"/>
              <a:ea typeface="Arial Unicode MS" panose="020B0604020202020204" pitchFamily="34" charset="-128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18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system conformation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85800"/>
            <a:ext cx="7019925" cy="2914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62" y="3581400"/>
            <a:ext cx="63296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topology file (</a:t>
            </a:r>
            <a:r>
              <a:rPr lang="en-US" i="1" dirty="0" smtClean="0"/>
              <a:t>.</a:t>
            </a:r>
            <a:r>
              <a:rPr lang="en-US" i="1" dirty="0" err="1" smtClean="0"/>
              <a:t>prmtop</a:t>
            </a:r>
            <a:r>
              <a:rPr lang="en-US" dirty="0" smtClean="0"/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list of bonds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atom types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list of atoms Atom and molecules (</a:t>
            </a:r>
            <a:r>
              <a:rPr lang="en-US" i="1" dirty="0" smtClean="0"/>
              <a:t>.</a:t>
            </a:r>
            <a:r>
              <a:rPr lang="en-US" i="1" dirty="0" err="1" smtClean="0"/>
              <a:t>pdb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coordinates (</a:t>
            </a:r>
            <a:r>
              <a:rPr lang="en-US" i="1" dirty="0" smtClean="0">
                <a:sym typeface="Wingdings" panose="05000000000000000000" pitchFamily="2" charset="2"/>
              </a:rPr>
              <a:t>.</a:t>
            </a:r>
            <a:r>
              <a:rPr lang="en-US" i="1" dirty="0" err="1" smtClean="0">
                <a:sym typeface="Wingdings" panose="05000000000000000000" pitchFamily="2" charset="2"/>
              </a:rPr>
              <a:t>coor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velocities (</a:t>
            </a:r>
            <a:r>
              <a:rPr lang="en-US" i="1" dirty="0" smtClean="0">
                <a:sym typeface="Wingdings" panose="05000000000000000000" pitchFamily="2" charset="2"/>
              </a:rPr>
              <a:t>.</a:t>
            </a:r>
            <a:r>
              <a:rPr lang="en-US" i="1" dirty="0" err="1" smtClean="0">
                <a:sym typeface="Wingdings" panose="05000000000000000000" pitchFamily="2" charset="2"/>
              </a:rPr>
              <a:t>vel</a:t>
            </a:r>
            <a:r>
              <a:rPr lang="en-US" dirty="0" smtClean="0">
                <a:sym typeface="Wingdings" panose="05000000000000000000" pitchFamily="2" charset="2"/>
              </a:rPr>
              <a:t>, not-required in the NVT, NPT ensembles)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812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Integrator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1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1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1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1852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5247</TotalTime>
  <Words>142</Words>
  <Application>Microsoft Office PowerPoint</Application>
  <PresentationFormat>On-screen Show (4:3)</PresentationFormat>
  <Paragraphs>36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Powerpoint-Template_HFIR-SNS</vt:lpstr>
      <vt:lpstr>Introduction to NAMD</vt:lpstr>
      <vt:lpstr>Not (just) Another Molecular Dynamics</vt:lpstr>
      <vt:lpstr>Walkthrough: Input configuration file</vt:lpstr>
      <vt:lpstr>Global variables</vt:lpstr>
      <vt:lpstr>Initial system conformation</vt:lpstr>
      <vt:lpstr>Integrator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147</cp:revision>
  <dcterms:created xsi:type="dcterms:W3CDTF">2014-04-28T13:33:12Z</dcterms:created>
  <dcterms:modified xsi:type="dcterms:W3CDTF">2015-10-18T20:37:57Z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